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1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FEF5FD-B6AE-45E2-8183-4E8DDF5CD326}" v="185" dt="2023-04-27T11:31:21.798"/>
    <p1510:client id="{F658B148-98B0-48E6-954C-7844DC41E5FD}" v="2" dt="2023-04-27T11:35:54.3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3" autoAdjust="0"/>
    <p:restoredTop sz="96623" autoAdjust="0"/>
  </p:normalViewPr>
  <p:slideViewPr>
    <p:cSldViewPr snapToGrid="0">
      <p:cViewPr varScale="1">
        <p:scale>
          <a:sx n="117" d="100"/>
          <a:sy n="117" d="100"/>
        </p:scale>
        <p:origin x="12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8F4DFC5-E278-45BD-8C86-73EFA730B6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716496A-7374-4DA6-9B5D-E2BB0AC3CF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9DFA32-3086-456A-908E-517273C9B9CF}" type="datetime1">
              <a:rPr lang="ru-RU" smtClean="0"/>
              <a:t>27.04.2023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B18F4BD-F1C3-4A35-8D73-CD5398895F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ED9A6A4-5386-4A58-A887-D0FA63008E5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0D45F-9DBE-4332-992B-8E59AFFEBD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464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CFCF5-89C6-4F5F-83E2-3B94554EBFAF}" type="datetime1">
              <a:rPr lang="ru-RU" smtClean="0"/>
              <a:pPr/>
              <a:t>27.04.2023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/>
              <a:t>Щелкните, чтобы изменить стили текста образца слайда</a:t>
            </a:r>
          </a:p>
          <a:p>
            <a:pPr lvl="1"/>
            <a:r>
              <a:rPr lang="ru-RU" noProof="0"/>
              <a:t>Второй уровень</a:t>
            </a:r>
          </a:p>
          <a:p>
            <a:pPr lvl="2"/>
            <a:r>
              <a:rPr lang="ru-RU" noProof="0"/>
              <a:t>Третий уровень</a:t>
            </a:r>
          </a:p>
          <a:p>
            <a:pPr lvl="3"/>
            <a:r>
              <a:rPr lang="ru-RU" noProof="0"/>
              <a:t>Четвертый уровень</a:t>
            </a:r>
          </a:p>
          <a:p>
            <a:pPr lvl="4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C3529-9EB8-4093-9B6B-A4685D336D3A}" type="slidenum">
              <a:rPr lang="ru-RU" noProof="0" smtClean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42025273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AC3529-9EB8-4093-9B6B-A4685D336D3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0389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00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892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239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390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5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459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4/27/2023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45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54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4/27/2023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79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384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175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97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4" r:id="rId6"/>
    <p:sldLayoutId id="2147483710" r:id="rId7"/>
    <p:sldLayoutId id="2147483711" r:id="rId8"/>
    <p:sldLayoutId id="2147483712" r:id="rId9"/>
    <p:sldLayoutId id="2147483713" r:id="rId10"/>
    <p:sldLayoutId id="214748371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человек, стена, в помещении, очки&#10;&#10;Автоматически созданное описание">
            <a:extLst>
              <a:ext uri="{FF2B5EF4-FFF2-40B4-BE49-F238E27FC236}">
                <a16:creationId xmlns:a16="http://schemas.microsoft.com/office/drawing/2014/main" id="{1B4CE3E4-B788-D142-C1C5-DE749B6B80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6242" r="1" b="2"/>
          <a:stretch/>
        </p:blipFill>
        <p:spPr>
          <a:xfrm>
            <a:off x="1555" y="10"/>
            <a:ext cx="12266645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4EC6B62-8D18-47C6-815A-17919789F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50443" y="-1383557"/>
            <a:ext cx="6858000" cy="962511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46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794742" y="663960"/>
            <a:ext cx="6787658" cy="3594112"/>
          </a:xfrm>
        </p:spPr>
        <p:txBody>
          <a:bodyPr rtlCol="0" anchor="t">
            <a:normAutofit/>
          </a:bodyPr>
          <a:lstStyle/>
          <a:p>
            <a:pPr algn="r"/>
            <a:r>
              <a:rPr lang="ru-RU">
                <a:solidFill>
                  <a:srgbClr val="FFFFFF"/>
                </a:solidFill>
                <a:cs typeface="Posterama"/>
              </a:rPr>
              <a:t>Edward</a:t>
            </a:r>
            <a:br>
              <a:rPr lang="ru-RU">
                <a:solidFill>
                  <a:srgbClr val="FFFFFF"/>
                </a:solidFill>
                <a:cs typeface="Posterama"/>
              </a:rPr>
            </a:br>
            <a:r>
              <a:rPr lang="ru-RU">
                <a:solidFill>
                  <a:srgbClr val="FFFFFF"/>
                </a:solidFill>
                <a:cs typeface="Posterama"/>
              </a:rPr>
              <a:t>Snowden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794742" y="4925648"/>
            <a:ext cx="6787658" cy="659920"/>
          </a:xfrm>
        </p:spPr>
        <p:txBody>
          <a:bodyPr rtlCol="0" anchor="ctr">
            <a:normAutofit/>
          </a:bodyPr>
          <a:lstStyle/>
          <a:p>
            <a:pPr algn="r"/>
            <a:r>
              <a:rPr lang="ru-RU" sz="1600" dirty="0" err="1">
                <a:solidFill>
                  <a:srgbClr val="FFFFFF"/>
                </a:solidFill>
              </a:rPr>
              <a:t>by</a:t>
            </a:r>
            <a:r>
              <a:rPr lang="ru-RU" sz="1600" dirty="0">
                <a:solidFill>
                  <a:srgbClr val="FFFFFF"/>
                </a:solidFill>
              </a:rPr>
              <a:t> </a:t>
            </a:r>
            <a:r>
              <a:rPr lang="ru-RU" sz="1600" dirty="0" err="1">
                <a:solidFill>
                  <a:srgbClr val="FFFFFF"/>
                </a:solidFill>
              </a:rPr>
              <a:t>Maksim</a:t>
            </a:r>
            <a:r>
              <a:rPr lang="ru-RU" sz="1600" dirty="0">
                <a:solidFill>
                  <a:srgbClr val="FFFFFF"/>
                </a:solidFill>
              </a:rPr>
              <a:t> </a:t>
            </a:r>
            <a:r>
              <a:rPr lang="ru-RU" sz="1600" dirty="0" err="1">
                <a:solidFill>
                  <a:srgbClr val="FFFFFF"/>
                </a:solidFill>
              </a:rPr>
              <a:t>and</a:t>
            </a:r>
            <a:r>
              <a:rPr lang="ru-RU" sz="1600" dirty="0">
                <a:solidFill>
                  <a:srgbClr val="FFFFFF"/>
                </a:solidFill>
              </a:rPr>
              <a:t> </a:t>
            </a:r>
            <a:r>
              <a:rPr lang="ru-RU" sz="1600" dirty="0" err="1">
                <a:solidFill>
                  <a:srgbClr val="FFFFFF"/>
                </a:solidFill>
              </a:rPr>
              <a:t>Ilya</a:t>
            </a:r>
            <a:endParaRPr lang="ru-RU" sz="1600" dirty="0">
              <a:solidFill>
                <a:srgbClr val="FFFFFF"/>
              </a:solidFill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0EE1950E-A750-4EB6-943D-2FE814B8F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2630" cy="2848482"/>
          </a:xfrm>
          <a:custGeom>
            <a:avLst/>
            <a:gdLst>
              <a:gd name="connsiteX0" fmla="*/ 1193013 w 2432630"/>
              <a:gd name="connsiteY0" fmla="*/ 1609830 h 2848482"/>
              <a:gd name="connsiteX1" fmla="*/ 1452520 w 2432630"/>
              <a:gd name="connsiteY1" fmla="*/ 1771993 h 2848482"/>
              <a:gd name="connsiteX2" fmla="*/ 1333256 w 2432630"/>
              <a:gd name="connsiteY2" fmla="*/ 2217094 h 2848482"/>
              <a:gd name="connsiteX3" fmla="*/ 888154 w 2432630"/>
              <a:gd name="connsiteY3" fmla="*/ 2097829 h 2848482"/>
              <a:gd name="connsiteX4" fmla="*/ 1007419 w 2432630"/>
              <a:gd name="connsiteY4" fmla="*/ 1652728 h 2848482"/>
              <a:gd name="connsiteX5" fmla="*/ 1193013 w 2432630"/>
              <a:gd name="connsiteY5" fmla="*/ 1609830 h 2848482"/>
              <a:gd name="connsiteX6" fmla="*/ 1721013 w 2432630"/>
              <a:gd name="connsiteY6" fmla="*/ 1345937 h 2848482"/>
              <a:gd name="connsiteX7" fmla="*/ 1880524 w 2432630"/>
              <a:gd name="connsiteY7" fmla="*/ 1425334 h 2848482"/>
              <a:gd name="connsiteX8" fmla="*/ 1821528 w 2432630"/>
              <a:gd name="connsiteY8" fmla="*/ 1645511 h 2848482"/>
              <a:gd name="connsiteX9" fmla="*/ 1601350 w 2432630"/>
              <a:gd name="connsiteY9" fmla="*/ 1586514 h 2848482"/>
              <a:gd name="connsiteX10" fmla="*/ 1660347 w 2432630"/>
              <a:gd name="connsiteY10" fmla="*/ 1366337 h 2848482"/>
              <a:gd name="connsiteX11" fmla="*/ 1721013 w 2432630"/>
              <a:gd name="connsiteY11" fmla="*/ 1345937 h 2848482"/>
              <a:gd name="connsiteX12" fmla="*/ 0 w 2432630"/>
              <a:gd name="connsiteY12" fmla="*/ 0 h 2848482"/>
              <a:gd name="connsiteX13" fmla="*/ 2420476 w 2432630"/>
              <a:gd name="connsiteY13" fmla="*/ 0 h 2848482"/>
              <a:gd name="connsiteX14" fmla="*/ 2431096 w 2432630"/>
              <a:gd name="connsiteY14" fmla="*/ 94052 h 2848482"/>
              <a:gd name="connsiteX15" fmla="*/ 2426545 w 2432630"/>
              <a:gd name="connsiteY15" fmla="*/ 261706 h 2848482"/>
              <a:gd name="connsiteX16" fmla="*/ 1347411 w 2432630"/>
              <a:gd name="connsiteY16" fmla="*/ 1289202 h 2848482"/>
              <a:gd name="connsiteX17" fmla="*/ 678423 w 2432630"/>
              <a:gd name="connsiteY17" fmla="*/ 1606118 h 2848482"/>
              <a:gd name="connsiteX18" fmla="*/ 284014 w 2432630"/>
              <a:gd name="connsiteY18" fmla="*/ 2398976 h 2848482"/>
              <a:gd name="connsiteX19" fmla="*/ 97407 w 2432630"/>
              <a:gd name="connsiteY19" fmla="*/ 2742323 h 2848482"/>
              <a:gd name="connsiteX20" fmla="*/ 0 w 2432630"/>
              <a:gd name="connsiteY20" fmla="*/ 2848482 h 284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32630" h="2848482">
                <a:moveTo>
                  <a:pt x="1193013" y="1609830"/>
                </a:moveTo>
                <a:cubicBezTo>
                  <a:pt x="1297352" y="1617205"/>
                  <a:pt x="1396284" y="1674588"/>
                  <a:pt x="1452520" y="1771993"/>
                </a:cubicBezTo>
                <a:cubicBezTo>
                  <a:pt x="1542498" y="1927838"/>
                  <a:pt x="1489101" y="2127117"/>
                  <a:pt x="1333256" y="2217094"/>
                </a:cubicBezTo>
                <a:cubicBezTo>
                  <a:pt x="1177410" y="2307071"/>
                  <a:pt x="978131" y="2253675"/>
                  <a:pt x="888154" y="2097829"/>
                </a:cubicBezTo>
                <a:cubicBezTo>
                  <a:pt x="798176" y="1941984"/>
                  <a:pt x="851572" y="1742705"/>
                  <a:pt x="1007419" y="1652728"/>
                </a:cubicBezTo>
                <a:cubicBezTo>
                  <a:pt x="1065861" y="1618986"/>
                  <a:pt x="1130410" y="1605406"/>
                  <a:pt x="1193013" y="1609830"/>
                </a:cubicBezTo>
                <a:close/>
                <a:moveTo>
                  <a:pt x="1721013" y="1345937"/>
                </a:moveTo>
                <a:cubicBezTo>
                  <a:pt x="1783347" y="1338202"/>
                  <a:pt x="1847142" y="1367515"/>
                  <a:pt x="1880524" y="1425334"/>
                </a:cubicBezTo>
                <a:cubicBezTo>
                  <a:pt x="1925033" y="1502425"/>
                  <a:pt x="1898619" y="1601002"/>
                  <a:pt x="1821528" y="1645511"/>
                </a:cubicBezTo>
                <a:cubicBezTo>
                  <a:pt x="1744436" y="1690020"/>
                  <a:pt x="1645859" y="1663606"/>
                  <a:pt x="1601350" y="1586514"/>
                </a:cubicBezTo>
                <a:cubicBezTo>
                  <a:pt x="1556841" y="1509423"/>
                  <a:pt x="1583254" y="1410846"/>
                  <a:pt x="1660347" y="1366337"/>
                </a:cubicBezTo>
                <a:cubicBezTo>
                  <a:pt x="1679620" y="1355210"/>
                  <a:pt x="1700235" y="1348515"/>
                  <a:pt x="1721013" y="1345937"/>
                </a:cubicBezTo>
                <a:close/>
                <a:moveTo>
                  <a:pt x="0" y="0"/>
                </a:moveTo>
                <a:lnTo>
                  <a:pt x="2420476" y="0"/>
                </a:lnTo>
                <a:lnTo>
                  <a:pt x="2431096" y="94052"/>
                </a:lnTo>
                <a:cubicBezTo>
                  <a:pt x="2434004" y="150699"/>
                  <a:pt x="2432933" y="206775"/>
                  <a:pt x="2426545" y="261706"/>
                </a:cubicBezTo>
                <a:cubicBezTo>
                  <a:pt x="2360669" y="828256"/>
                  <a:pt x="1972176" y="1172577"/>
                  <a:pt x="1347411" y="1289202"/>
                </a:cubicBezTo>
                <a:cubicBezTo>
                  <a:pt x="1096744" y="1336043"/>
                  <a:pt x="825156" y="1376752"/>
                  <a:pt x="678423" y="1606118"/>
                </a:cubicBezTo>
                <a:cubicBezTo>
                  <a:pt x="520257" y="1853673"/>
                  <a:pt x="394149" y="2125038"/>
                  <a:pt x="284014" y="2398976"/>
                </a:cubicBezTo>
                <a:cubicBezTo>
                  <a:pt x="233465" y="2524954"/>
                  <a:pt x="173906" y="2641107"/>
                  <a:pt x="97407" y="2742323"/>
                </a:cubicBezTo>
                <a:lnTo>
                  <a:pt x="0" y="284848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4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684D2D-2AF7-B7D8-BFB6-0FBA71DE3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2782"/>
            <a:ext cx="5369169" cy="1591902"/>
          </a:xfrm>
        </p:spPr>
        <p:txBody>
          <a:bodyPr>
            <a:normAutofit/>
          </a:bodyPr>
          <a:lstStyle/>
          <a:p>
            <a:r>
              <a:rPr lang="ru-RU" err="1"/>
              <a:t>Early</a:t>
            </a:r>
            <a:r>
              <a:rPr lang="ru-RU"/>
              <a:t> </a:t>
            </a:r>
            <a:r>
              <a:rPr lang="ru-RU" err="1"/>
              <a:t>years</a:t>
            </a:r>
            <a:endParaRPr lang="ru-RU" dirty="0" err="1"/>
          </a:p>
          <a:p>
            <a:endParaRPr lang="ru-RU" dirty="0">
              <a:cs typeface="Posterama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9E440B-A4D2-BCD0-9A5B-D0DA5BD63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98" y="2391995"/>
            <a:ext cx="5355276" cy="317478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342900" indent="-342900">
              <a:buFont typeface="Arial" panose="020B0504020202020204" pitchFamily="34" charset="0"/>
              <a:buChar char="•"/>
            </a:pPr>
            <a:r>
              <a:rPr lang="ru-RU" dirty="0" err="1">
                <a:ea typeface="+mn-lt"/>
                <a:cs typeface="+mn-lt"/>
              </a:rPr>
              <a:t>was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born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in</a:t>
            </a:r>
            <a:r>
              <a:rPr lang="ru-RU" dirty="0">
                <a:ea typeface="+mn-lt"/>
                <a:cs typeface="+mn-lt"/>
              </a:rPr>
              <a:t> 1983 </a:t>
            </a:r>
            <a:r>
              <a:rPr lang="ru-RU" dirty="0" err="1">
                <a:ea typeface="+mn-lt"/>
                <a:cs typeface="+mn-lt"/>
              </a:rPr>
              <a:t>in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Elizabeth</a:t>
            </a:r>
            <a:r>
              <a:rPr lang="ru-RU" dirty="0">
                <a:ea typeface="+mn-lt"/>
                <a:cs typeface="+mn-lt"/>
              </a:rPr>
              <a:t> City, North </a:t>
            </a:r>
            <a:r>
              <a:rPr lang="ru-RU" dirty="0" err="1">
                <a:ea typeface="+mn-lt"/>
                <a:cs typeface="+mn-lt"/>
              </a:rPr>
              <a:t>Carolina</a:t>
            </a:r>
            <a:r>
              <a:rPr lang="ru-RU" dirty="0">
                <a:ea typeface="+mn-lt"/>
                <a:cs typeface="+mn-lt"/>
              </a:rPr>
              <a:t>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ru-RU" dirty="0">
                <a:ea typeface="+mn-lt"/>
                <a:cs typeface="+mn-lt"/>
              </a:rPr>
              <a:t>In </a:t>
            </a:r>
            <a:r>
              <a:rPr lang="ru-RU" dirty="0" err="1">
                <a:ea typeface="+mn-lt"/>
                <a:cs typeface="+mn-lt"/>
              </a:rPr>
              <a:t>tenth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grade</a:t>
            </a:r>
            <a:r>
              <a:rPr lang="ru-RU" dirty="0">
                <a:ea typeface="+mn-lt"/>
                <a:cs typeface="+mn-lt"/>
              </a:rPr>
              <a:t> </a:t>
            </a:r>
            <a:r>
              <a:rPr lang="ru-RU" dirty="0" err="1">
                <a:ea typeface="+mn-lt"/>
                <a:cs typeface="+mn-lt"/>
              </a:rPr>
              <a:t>stopped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attending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high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school</a:t>
            </a:r>
            <a:r>
              <a:rPr lang="ru-RU" dirty="0">
                <a:ea typeface="+mn-lt"/>
                <a:cs typeface="+mn-lt"/>
              </a:rPr>
              <a:t>.</a:t>
            </a:r>
            <a:endParaRPr lang="ru-RU" dirty="0"/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began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taking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classes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at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the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local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community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college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and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became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engrossed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in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computers</a:t>
            </a:r>
            <a:endParaRPr lang="ru-RU">
              <a:solidFill>
                <a:srgbClr val="001D2F"/>
              </a:solidFill>
              <a:ea typeface="+mn-lt"/>
              <a:cs typeface="+mn-lt"/>
            </a:endParaRP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In 2004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joined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the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United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States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Army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Reserve</a:t>
            </a:r>
            <a:endParaRPr lang="ru-RU" dirty="0" err="1">
              <a:solidFill>
                <a:srgbClr val="001D2F"/>
              </a:solidFill>
            </a:endParaRPr>
          </a:p>
        </p:txBody>
      </p:sp>
      <p:pic>
        <p:nvPicPr>
          <p:cNvPr id="5" name="Picture 4" descr="Abstract blurred public library with bookshelves">
            <a:extLst>
              <a:ext uri="{FF2B5EF4-FFF2-40B4-BE49-F238E27FC236}">
                <a16:creationId xmlns:a16="http://schemas.microsoft.com/office/drawing/2014/main" id="{5EC19324-D86B-9B10-7C97-E17B05DDD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79" r="32604" b="4"/>
          <a:stretch/>
        </p:blipFill>
        <p:spPr>
          <a:xfrm>
            <a:off x="6364448" y="10"/>
            <a:ext cx="5827552" cy="6857990"/>
          </a:xfrm>
          <a:custGeom>
            <a:avLst/>
            <a:gdLst/>
            <a:ahLst/>
            <a:cxnLst/>
            <a:rect l="l" t="t" r="r" b="b"/>
            <a:pathLst>
              <a:path w="5827552" h="6858000">
                <a:moveTo>
                  <a:pt x="391440" y="4232571"/>
                </a:moveTo>
                <a:cubicBezTo>
                  <a:pt x="581049" y="4232571"/>
                  <a:pt x="734757" y="4386279"/>
                  <a:pt x="734757" y="4575888"/>
                </a:cubicBezTo>
                <a:cubicBezTo>
                  <a:pt x="734757" y="4765497"/>
                  <a:pt x="581049" y="4919205"/>
                  <a:pt x="391440" y="4919205"/>
                </a:cubicBezTo>
                <a:cubicBezTo>
                  <a:pt x="201831" y="4919205"/>
                  <a:pt x="48123" y="4765497"/>
                  <a:pt x="48123" y="4575888"/>
                </a:cubicBezTo>
                <a:cubicBezTo>
                  <a:pt x="48123" y="4386279"/>
                  <a:pt x="201831" y="4232571"/>
                  <a:pt x="391440" y="4232571"/>
                </a:cubicBezTo>
                <a:close/>
                <a:moveTo>
                  <a:pt x="247368" y="1806694"/>
                </a:moveTo>
                <a:cubicBezTo>
                  <a:pt x="383986" y="1806694"/>
                  <a:pt x="494736" y="1917444"/>
                  <a:pt x="494736" y="2054062"/>
                </a:cubicBezTo>
                <a:cubicBezTo>
                  <a:pt x="494736" y="2190680"/>
                  <a:pt x="383986" y="2301430"/>
                  <a:pt x="247368" y="2301430"/>
                </a:cubicBezTo>
                <a:cubicBezTo>
                  <a:pt x="110750" y="2301430"/>
                  <a:pt x="0" y="2190680"/>
                  <a:pt x="0" y="2054062"/>
                </a:cubicBezTo>
                <a:cubicBezTo>
                  <a:pt x="0" y="1917444"/>
                  <a:pt x="110750" y="1806694"/>
                  <a:pt x="247368" y="1806694"/>
                </a:cubicBezTo>
                <a:close/>
                <a:moveTo>
                  <a:pt x="247369" y="1294715"/>
                </a:moveTo>
                <a:cubicBezTo>
                  <a:pt x="326938" y="1294715"/>
                  <a:pt x="391441" y="1359218"/>
                  <a:pt x="391441" y="1438787"/>
                </a:cubicBezTo>
                <a:cubicBezTo>
                  <a:pt x="391441" y="1518356"/>
                  <a:pt x="326938" y="1582859"/>
                  <a:pt x="247369" y="1582859"/>
                </a:cubicBezTo>
                <a:cubicBezTo>
                  <a:pt x="167800" y="1582859"/>
                  <a:pt x="103297" y="1518356"/>
                  <a:pt x="103297" y="1438787"/>
                </a:cubicBezTo>
                <a:cubicBezTo>
                  <a:pt x="103297" y="1359218"/>
                  <a:pt x="167800" y="1294715"/>
                  <a:pt x="247369" y="1294715"/>
                </a:cubicBezTo>
                <a:close/>
                <a:moveTo>
                  <a:pt x="480671" y="0"/>
                </a:moveTo>
                <a:lnTo>
                  <a:pt x="5827552" y="0"/>
                </a:lnTo>
                <a:lnTo>
                  <a:pt x="5827552" y="6858000"/>
                </a:lnTo>
                <a:lnTo>
                  <a:pt x="5825818" y="6858000"/>
                </a:lnTo>
                <a:lnTo>
                  <a:pt x="236731" y="6858000"/>
                </a:lnTo>
                <a:lnTo>
                  <a:pt x="225831" y="6841105"/>
                </a:lnTo>
                <a:cubicBezTo>
                  <a:pt x="35993" y="6490332"/>
                  <a:pt x="58970" y="6027176"/>
                  <a:pt x="314550" y="5720066"/>
                </a:cubicBezTo>
                <a:cubicBezTo>
                  <a:pt x="1530043" y="4259025"/>
                  <a:pt x="615593" y="4079388"/>
                  <a:pt x="503588" y="3464278"/>
                </a:cubicBezTo>
                <a:cubicBezTo>
                  <a:pt x="330606" y="2514465"/>
                  <a:pt x="722867" y="2276432"/>
                  <a:pt x="675681" y="1809180"/>
                </a:cubicBezTo>
                <a:cubicBezTo>
                  <a:pt x="624359" y="1301070"/>
                  <a:pt x="219491" y="1102027"/>
                  <a:pt x="245003" y="646882"/>
                </a:cubicBezTo>
                <a:cubicBezTo>
                  <a:pt x="249830" y="424885"/>
                  <a:pt x="318025" y="228632"/>
                  <a:pt x="431196" y="6414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3921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DAACC6-A3CA-405F-A8A6-D492A48CB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29598"/>
            <a:ext cx="4794008" cy="16111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Cybersecurity career</a:t>
            </a:r>
          </a:p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CE6955-948A-9FB3-CBA7-8CD51FD6D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8717" y="148594"/>
            <a:ext cx="5601350" cy="184660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 panose="020B0504020202020204" pitchFamily="34" charset="0"/>
              <a:buChar char="•"/>
            </a:pPr>
            <a:r>
              <a:rPr lang="en-US" sz="1800" dirty="0"/>
              <a:t>Snowden’s career as a security specialist began in 2005</a:t>
            </a:r>
            <a:endParaRPr lang="ru-RU" sz="1800"/>
          </a:p>
          <a:p>
            <a:pPr marL="285750" indent="-285750">
              <a:buFont typeface="Arial" panose="020B0504020202020204" pitchFamily="34" charset="0"/>
              <a:buChar char="•"/>
            </a:pPr>
            <a:r>
              <a:rPr lang="en-US" sz="1800" dirty="0">
                <a:ea typeface="+mn-lt"/>
                <a:cs typeface="+mn-lt"/>
              </a:rPr>
              <a:t>In 2006, he was hired by the CIA in Langley, Virginia.</a:t>
            </a:r>
            <a:endParaRPr lang="en-US" sz="1800">
              <a:ea typeface="+mn-lt"/>
              <a:cs typeface="+mn-lt"/>
            </a:endParaRPr>
          </a:p>
          <a:p>
            <a:pPr marL="285750" indent="-285750">
              <a:buFont typeface="Arial" panose="020B0504020202020204" pitchFamily="34" charset="0"/>
              <a:buChar char="•"/>
            </a:pPr>
            <a:r>
              <a:rPr lang="en-US" sz="1800" dirty="0">
                <a:solidFill>
                  <a:srgbClr val="001D2F"/>
                </a:solidFill>
                <a:ea typeface="+mn-lt"/>
                <a:cs typeface="+mn-lt"/>
              </a:rPr>
              <a:t>In 2009, he resigned from the CIA to work as a private contractor: first for Dell, then for Booz Allen Hamilton</a:t>
            </a:r>
            <a:endParaRPr lang="en-US" sz="1800" dirty="0">
              <a:ea typeface="+mn-lt"/>
              <a:cs typeface="+mn-lt"/>
            </a:endParaRPr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F691114E-D7AD-06C4-CD96-B52DA58B38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07" b="15607"/>
          <a:stretch/>
        </p:blipFill>
        <p:spPr>
          <a:xfrm>
            <a:off x="20" y="2140698"/>
            <a:ext cx="12191980" cy="4717302"/>
          </a:xfrm>
          <a:custGeom>
            <a:avLst/>
            <a:gdLst/>
            <a:ahLst/>
            <a:cxnLst/>
            <a:rect l="l" t="t" r="r" b="b"/>
            <a:pathLst>
              <a:path w="12192000" h="4717302">
                <a:moveTo>
                  <a:pt x="4545624" y="203817"/>
                </a:moveTo>
                <a:cubicBezTo>
                  <a:pt x="4760432" y="212378"/>
                  <a:pt x="4978404" y="270695"/>
                  <a:pt x="5197345" y="381665"/>
                </a:cubicBezTo>
                <a:cubicBezTo>
                  <a:pt x="5469063" y="519380"/>
                  <a:pt x="5697157" y="768676"/>
                  <a:pt x="5904467" y="1003103"/>
                </a:cubicBezTo>
                <a:cubicBezTo>
                  <a:pt x="6460267" y="1631811"/>
                  <a:pt x="7148441" y="1649803"/>
                  <a:pt x="7799404" y="1324958"/>
                </a:cubicBezTo>
                <a:cubicBezTo>
                  <a:pt x="8261577" y="1093435"/>
                  <a:pt x="8699978" y="808698"/>
                  <a:pt x="9177500" y="617080"/>
                </a:cubicBezTo>
                <a:cubicBezTo>
                  <a:pt x="10214180" y="198893"/>
                  <a:pt x="11218758" y="217816"/>
                  <a:pt x="12105586" y="813997"/>
                </a:cubicBezTo>
                <a:lnTo>
                  <a:pt x="12192000" y="876736"/>
                </a:lnTo>
                <a:lnTo>
                  <a:pt x="12192000" y="4717302"/>
                </a:lnTo>
                <a:lnTo>
                  <a:pt x="0" y="4717302"/>
                </a:lnTo>
                <a:lnTo>
                  <a:pt x="0" y="1347411"/>
                </a:lnTo>
                <a:lnTo>
                  <a:pt x="67985" y="1306589"/>
                </a:lnTo>
                <a:cubicBezTo>
                  <a:pt x="399959" y="1135764"/>
                  <a:pt x="748383" y="1140050"/>
                  <a:pt x="1114543" y="1215577"/>
                </a:cubicBezTo>
                <a:cubicBezTo>
                  <a:pt x="1512811" y="1297442"/>
                  <a:pt x="1920266" y="1359021"/>
                  <a:pt x="2324754" y="1365710"/>
                </a:cubicBezTo>
                <a:cubicBezTo>
                  <a:pt x="2699664" y="1371691"/>
                  <a:pt x="2952864" y="1090973"/>
                  <a:pt x="3197198" y="838924"/>
                </a:cubicBezTo>
                <a:cubicBezTo>
                  <a:pt x="3615781" y="406968"/>
                  <a:pt x="4073046" y="184983"/>
                  <a:pt x="4545624" y="203817"/>
                </a:cubicBezTo>
                <a:close/>
                <a:moveTo>
                  <a:pt x="2293086" y="102715"/>
                </a:moveTo>
                <a:cubicBezTo>
                  <a:pt x="2467546" y="91895"/>
                  <a:pt x="2639764" y="184257"/>
                  <a:pt x="2722654" y="350616"/>
                </a:cubicBezTo>
                <a:cubicBezTo>
                  <a:pt x="2833176" y="572429"/>
                  <a:pt x="2743044" y="841796"/>
                  <a:pt x="2521340" y="952264"/>
                </a:cubicBezTo>
                <a:cubicBezTo>
                  <a:pt x="2465913" y="979881"/>
                  <a:pt x="2407510" y="994953"/>
                  <a:pt x="2349358" y="998559"/>
                </a:cubicBezTo>
                <a:cubicBezTo>
                  <a:pt x="2174899" y="1009379"/>
                  <a:pt x="2002682" y="917016"/>
                  <a:pt x="1919790" y="750657"/>
                </a:cubicBezTo>
                <a:cubicBezTo>
                  <a:pt x="1809268" y="528844"/>
                  <a:pt x="1899400" y="259477"/>
                  <a:pt x="2121104" y="149010"/>
                </a:cubicBezTo>
                <a:cubicBezTo>
                  <a:pt x="2176531" y="121393"/>
                  <a:pt x="2234933" y="106322"/>
                  <a:pt x="2293086" y="102715"/>
                </a:cubicBezTo>
                <a:close/>
                <a:moveTo>
                  <a:pt x="3233525" y="424"/>
                </a:moveTo>
                <a:cubicBezTo>
                  <a:pt x="3319824" y="-4928"/>
                  <a:pt x="3405013" y="40760"/>
                  <a:pt x="3446016" y="123053"/>
                </a:cubicBezTo>
                <a:cubicBezTo>
                  <a:pt x="3500689" y="232777"/>
                  <a:pt x="3456103" y="366023"/>
                  <a:pt x="3346432" y="420668"/>
                </a:cubicBezTo>
                <a:cubicBezTo>
                  <a:pt x="3319014" y="434329"/>
                  <a:pt x="3290125" y="441785"/>
                  <a:pt x="3261358" y="443568"/>
                </a:cubicBezTo>
                <a:cubicBezTo>
                  <a:pt x="3175059" y="448921"/>
                  <a:pt x="3089870" y="403232"/>
                  <a:pt x="3048866" y="320940"/>
                </a:cubicBezTo>
                <a:cubicBezTo>
                  <a:pt x="2994194" y="211215"/>
                  <a:pt x="3038779" y="77969"/>
                  <a:pt x="3148451" y="23324"/>
                </a:cubicBezTo>
                <a:cubicBezTo>
                  <a:pt x="3175869" y="9663"/>
                  <a:pt x="3204758" y="2208"/>
                  <a:pt x="3233525" y="42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64130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8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A12AB2-EFF2-3240-9B64-C2CF8B4DD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074" y="552782"/>
            <a:ext cx="5149326" cy="16436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Stealing NSA documents</a:t>
            </a:r>
          </a:p>
          <a:p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15F071DA-E517-204B-531C-2A81AFC03B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586" b="-2"/>
          <a:stretch/>
        </p:blipFill>
        <p:spPr>
          <a:xfrm>
            <a:off x="2" y="10"/>
            <a:ext cx="6164130" cy="5529421"/>
          </a:xfrm>
          <a:custGeom>
            <a:avLst/>
            <a:gdLst/>
            <a:ahLst/>
            <a:cxnLst/>
            <a:rect l="l" t="t" r="r" b="b"/>
            <a:pathLst>
              <a:path w="6972657" h="6356349">
                <a:moveTo>
                  <a:pt x="4162425" y="4810724"/>
                </a:moveTo>
                <a:cubicBezTo>
                  <a:pt x="4508954" y="4810724"/>
                  <a:pt x="4789872" y="5103559"/>
                  <a:pt x="4789872" y="5464789"/>
                </a:cubicBezTo>
                <a:cubicBezTo>
                  <a:pt x="4789872" y="5826019"/>
                  <a:pt x="4508954" y="6118855"/>
                  <a:pt x="4162425" y="6118855"/>
                </a:cubicBezTo>
                <a:cubicBezTo>
                  <a:pt x="3815896" y="6118855"/>
                  <a:pt x="3534978" y="5826019"/>
                  <a:pt x="3534978" y="5464789"/>
                </a:cubicBezTo>
                <a:cubicBezTo>
                  <a:pt x="3534978" y="5103559"/>
                  <a:pt x="3815896" y="4810724"/>
                  <a:pt x="4162425" y="4810724"/>
                </a:cubicBezTo>
                <a:close/>
                <a:moveTo>
                  <a:pt x="92101" y="4731176"/>
                </a:moveTo>
                <a:cubicBezTo>
                  <a:pt x="540880" y="4731176"/>
                  <a:pt x="904688" y="5094984"/>
                  <a:pt x="904688" y="5543763"/>
                </a:cubicBezTo>
                <a:cubicBezTo>
                  <a:pt x="904688" y="5964494"/>
                  <a:pt x="584935" y="6310542"/>
                  <a:pt x="175183" y="6352155"/>
                </a:cubicBezTo>
                <a:lnTo>
                  <a:pt x="92121" y="6356349"/>
                </a:lnTo>
                <a:lnTo>
                  <a:pt x="92081" y="6356349"/>
                </a:lnTo>
                <a:lnTo>
                  <a:pt x="9019" y="6352155"/>
                </a:lnTo>
                <a:lnTo>
                  <a:pt x="4079" y="6351401"/>
                </a:lnTo>
                <a:lnTo>
                  <a:pt x="0" y="6352492"/>
                </a:lnTo>
                <a:lnTo>
                  <a:pt x="0" y="4736748"/>
                </a:lnTo>
                <a:lnTo>
                  <a:pt x="9019" y="4735372"/>
                </a:lnTo>
                <a:cubicBezTo>
                  <a:pt x="36336" y="4732597"/>
                  <a:pt x="64052" y="4731176"/>
                  <a:pt x="92101" y="4731176"/>
                </a:cubicBezTo>
                <a:close/>
                <a:moveTo>
                  <a:pt x="6385770" y="2098604"/>
                </a:moveTo>
                <a:cubicBezTo>
                  <a:pt x="6543907" y="2107100"/>
                  <a:pt x="6698935" y="2178483"/>
                  <a:pt x="6813407" y="2310776"/>
                </a:cubicBezTo>
                <a:cubicBezTo>
                  <a:pt x="7042252" y="2575278"/>
                  <a:pt x="7022052" y="2983098"/>
                  <a:pt x="6768322" y="3221698"/>
                </a:cubicBezTo>
                <a:cubicBezTo>
                  <a:pt x="6718815" y="3268040"/>
                  <a:pt x="6662527" y="3305861"/>
                  <a:pt x="6601629" y="3333787"/>
                </a:cubicBezTo>
                <a:cubicBezTo>
                  <a:pt x="6357584" y="3444872"/>
                  <a:pt x="6072796" y="3380857"/>
                  <a:pt x="5894479" y="3174765"/>
                </a:cubicBezTo>
                <a:cubicBezTo>
                  <a:pt x="5665537" y="2910180"/>
                  <a:pt x="5685739" y="2502359"/>
                  <a:pt x="5939476" y="2263752"/>
                </a:cubicBezTo>
                <a:cubicBezTo>
                  <a:pt x="6066385" y="2144498"/>
                  <a:pt x="6227633" y="2090107"/>
                  <a:pt x="6385770" y="2098604"/>
                </a:cubicBezTo>
                <a:close/>
                <a:moveTo>
                  <a:pt x="0" y="0"/>
                </a:moveTo>
                <a:lnTo>
                  <a:pt x="5609109" y="0"/>
                </a:lnTo>
                <a:lnTo>
                  <a:pt x="5710855" y="100163"/>
                </a:lnTo>
                <a:cubicBezTo>
                  <a:pt x="5940043" y="363896"/>
                  <a:pt x="6060564" y="781193"/>
                  <a:pt x="5983550" y="1133306"/>
                </a:cubicBezTo>
                <a:cubicBezTo>
                  <a:pt x="5820740" y="1874471"/>
                  <a:pt x="4868226" y="1916819"/>
                  <a:pt x="4807924" y="2551785"/>
                </a:cubicBezTo>
                <a:cubicBezTo>
                  <a:pt x="4772098" y="2931077"/>
                  <a:pt x="5073952" y="3310271"/>
                  <a:pt x="5323480" y="3486493"/>
                </a:cubicBezTo>
                <a:cubicBezTo>
                  <a:pt x="5798207" y="3822498"/>
                  <a:pt x="6190925" y="3545085"/>
                  <a:pt x="6484693" y="3873055"/>
                </a:cubicBezTo>
                <a:cubicBezTo>
                  <a:pt x="6702769" y="4116667"/>
                  <a:pt x="6749067" y="4564067"/>
                  <a:pt x="6564699" y="4869471"/>
                </a:cubicBezTo>
                <a:cubicBezTo>
                  <a:pt x="6538929" y="4912110"/>
                  <a:pt x="6508772" y="4951720"/>
                  <a:pt x="6474766" y="4987555"/>
                </a:cubicBezTo>
                <a:lnTo>
                  <a:pt x="6475634" y="4987552"/>
                </a:lnTo>
                <a:cubicBezTo>
                  <a:pt x="6246183" y="5229347"/>
                  <a:pt x="5896158" y="5245005"/>
                  <a:pt x="5787911" y="5249784"/>
                </a:cubicBezTo>
                <a:cubicBezTo>
                  <a:pt x="5276208" y="5272608"/>
                  <a:pt x="5181583" y="4739335"/>
                  <a:pt x="4594647" y="4582595"/>
                </a:cubicBezTo>
                <a:cubicBezTo>
                  <a:pt x="4553401" y="4571414"/>
                  <a:pt x="4047262" y="4444111"/>
                  <a:pt x="3576692" y="4689896"/>
                </a:cubicBezTo>
                <a:cubicBezTo>
                  <a:pt x="2903508" y="5041365"/>
                  <a:pt x="3035835" y="5772616"/>
                  <a:pt x="2439534" y="6019748"/>
                </a:cubicBezTo>
                <a:cubicBezTo>
                  <a:pt x="2062607" y="6175963"/>
                  <a:pt x="1545662" y="6076257"/>
                  <a:pt x="1262869" y="5786450"/>
                </a:cubicBezTo>
                <a:cubicBezTo>
                  <a:pt x="864056" y="5377550"/>
                  <a:pt x="1125562" y="4799418"/>
                  <a:pt x="734842" y="4526254"/>
                </a:cubicBezTo>
                <a:cubicBezTo>
                  <a:pt x="506361" y="4366061"/>
                  <a:pt x="192715" y="4446641"/>
                  <a:pt x="19856" y="4511293"/>
                </a:cubicBezTo>
                <a:lnTo>
                  <a:pt x="0" y="4519330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57650F-9814-B4E8-6FDC-DCEEFAC86BC6}"/>
              </a:ext>
            </a:extLst>
          </p:cNvPr>
          <p:cNvSpPr txBox="1"/>
          <p:nvPr/>
        </p:nvSpPr>
        <p:spPr>
          <a:xfrm>
            <a:off x="6433074" y="2735229"/>
            <a:ext cx="5149326" cy="310835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110000"/>
              </a:lnSpc>
              <a:spcAft>
                <a:spcPts val="600"/>
              </a:spcAft>
              <a:buClr>
                <a:schemeClr val="accent5"/>
              </a:buClr>
            </a:pPr>
            <a:r>
              <a:rPr lang="en-US" dirty="0"/>
              <a:t>While working at the NSA office in Hawaii in 2013, Snowden grew increasingly disturbed by how the NSA was spying on ordinary citizens through their phone and internet data.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</a:pPr>
            <a:endParaRPr lang="en-US" dirty="0">
              <a:ea typeface="+mn-lt"/>
              <a:cs typeface="+mn-lt"/>
            </a:endParaRPr>
          </a:p>
          <a:p>
            <a:pPr defTabSz="914400">
              <a:lnSpc>
                <a:spcPct val="110000"/>
              </a:lnSpc>
              <a:spcAft>
                <a:spcPts val="600"/>
              </a:spcAft>
            </a:pPr>
            <a:r>
              <a:rPr lang="en-US" dirty="0">
                <a:ea typeface="+mn-lt"/>
                <a:cs typeface="+mn-lt"/>
              </a:rPr>
              <a:t>On May 20, 2013, Snowden flew to Hong Kong and braced himself for what was to come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337800-9A5C-513D-EF57-F7FE853F04F2}"/>
              </a:ext>
            </a:extLst>
          </p:cNvPr>
          <p:cNvSpPr txBox="1"/>
          <p:nvPr/>
        </p:nvSpPr>
        <p:spPr>
          <a:xfrm>
            <a:off x="5740399" y="7984066"/>
            <a:ext cx="5842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271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heets of magazines being recycled">
            <a:extLst>
              <a:ext uri="{FF2B5EF4-FFF2-40B4-BE49-F238E27FC236}">
                <a16:creationId xmlns:a16="http://schemas.microsoft.com/office/drawing/2014/main" id="{B8D1EBC2-E177-BA89-2E0D-6CD09444AA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582" r="6" b="6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55D2029A-A407-48E4-B880-B4F8D8EFA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88952" cy="3362325"/>
          </a:xfrm>
          <a:custGeom>
            <a:avLst/>
            <a:gdLst>
              <a:gd name="connsiteX0" fmla="*/ 4542576 w 12188952"/>
              <a:gd name="connsiteY0" fmla="*/ 203817 h 3602877"/>
              <a:gd name="connsiteX1" fmla="*/ 5194297 w 12188952"/>
              <a:gd name="connsiteY1" fmla="*/ 381665 h 3602877"/>
              <a:gd name="connsiteX2" fmla="*/ 5901419 w 12188952"/>
              <a:gd name="connsiteY2" fmla="*/ 1003103 h 3602877"/>
              <a:gd name="connsiteX3" fmla="*/ 7796356 w 12188952"/>
              <a:gd name="connsiteY3" fmla="*/ 1324958 h 3602877"/>
              <a:gd name="connsiteX4" fmla="*/ 9174452 w 12188952"/>
              <a:gd name="connsiteY4" fmla="*/ 617080 h 3602877"/>
              <a:gd name="connsiteX5" fmla="*/ 12102538 w 12188952"/>
              <a:gd name="connsiteY5" fmla="*/ 813997 h 3602877"/>
              <a:gd name="connsiteX6" fmla="*/ 12188952 w 12188952"/>
              <a:gd name="connsiteY6" fmla="*/ 876736 h 3602877"/>
              <a:gd name="connsiteX7" fmla="*/ 12188952 w 12188952"/>
              <a:gd name="connsiteY7" fmla="*/ 3602877 h 3602877"/>
              <a:gd name="connsiteX8" fmla="*/ 0 w 12188952"/>
              <a:gd name="connsiteY8" fmla="*/ 3602877 h 3602877"/>
              <a:gd name="connsiteX9" fmla="*/ 0 w 12188952"/>
              <a:gd name="connsiteY9" fmla="*/ 1345581 h 3602877"/>
              <a:gd name="connsiteX10" fmla="*/ 64937 w 12188952"/>
              <a:gd name="connsiteY10" fmla="*/ 1306589 h 3602877"/>
              <a:gd name="connsiteX11" fmla="*/ 1111495 w 12188952"/>
              <a:gd name="connsiteY11" fmla="*/ 1215577 h 3602877"/>
              <a:gd name="connsiteX12" fmla="*/ 2321706 w 12188952"/>
              <a:gd name="connsiteY12" fmla="*/ 1365710 h 3602877"/>
              <a:gd name="connsiteX13" fmla="*/ 3194150 w 12188952"/>
              <a:gd name="connsiteY13" fmla="*/ 838924 h 3602877"/>
              <a:gd name="connsiteX14" fmla="*/ 4542576 w 12188952"/>
              <a:gd name="connsiteY14" fmla="*/ 203817 h 3602877"/>
              <a:gd name="connsiteX15" fmla="*/ 2290038 w 12188952"/>
              <a:gd name="connsiteY15" fmla="*/ 102715 h 3602877"/>
              <a:gd name="connsiteX16" fmla="*/ 2719606 w 12188952"/>
              <a:gd name="connsiteY16" fmla="*/ 350616 h 3602877"/>
              <a:gd name="connsiteX17" fmla="*/ 2518292 w 12188952"/>
              <a:gd name="connsiteY17" fmla="*/ 952264 h 3602877"/>
              <a:gd name="connsiteX18" fmla="*/ 2346310 w 12188952"/>
              <a:gd name="connsiteY18" fmla="*/ 998559 h 3602877"/>
              <a:gd name="connsiteX19" fmla="*/ 1916742 w 12188952"/>
              <a:gd name="connsiteY19" fmla="*/ 750657 h 3602877"/>
              <a:gd name="connsiteX20" fmla="*/ 2118056 w 12188952"/>
              <a:gd name="connsiteY20" fmla="*/ 149010 h 3602877"/>
              <a:gd name="connsiteX21" fmla="*/ 2290038 w 12188952"/>
              <a:gd name="connsiteY21" fmla="*/ 102715 h 3602877"/>
              <a:gd name="connsiteX22" fmla="*/ 3230477 w 12188952"/>
              <a:gd name="connsiteY22" fmla="*/ 424 h 3602877"/>
              <a:gd name="connsiteX23" fmla="*/ 3442968 w 12188952"/>
              <a:gd name="connsiteY23" fmla="*/ 123053 h 3602877"/>
              <a:gd name="connsiteX24" fmla="*/ 3343384 w 12188952"/>
              <a:gd name="connsiteY24" fmla="*/ 420668 h 3602877"/>
              <a:gd name="connsiteX25" fmla="*/ 3258310 w 12188952"/>
              <a:gd name="connsiteY25" fmla="*/ 443568 h 3602877"/>
              <a:gd name="connsiteX26" fmla="*/ 3045818 w 12188952"/>
              <a:gd name="connsiteY26" fmla="*/ 320940 h 3602877"/>
              <a:gd name="connsiteX27" fmla="*/ 3145403 w 12188952"/>
              <a:gd name="connsiteY27" fmla="*/ 23324 h 3602877"/>
              <a:gd name="connsiteX28" fmla="*/ 3230477 w 12188952"/>
              <a:gd name="connsiteY28" fmla="*/ 424 h 360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188952" h="3602877">
                <a:moveTo>
                  <a:pt x="4542576" y="203817"/>
                </a:moveTo>
                <a:cubicBezTo>
                  <a:pt x="4757384" y="212378"/>
                  <a:pt x="4975356" y="270695"/>
                  <a:pt x="5194297" y="381665"/>
                </a:cubicBezTo>
                <a:cubicBezTo>
                  <a:pt x="5466015" y="519380"/>
                  <a:pt x="5694109" y="768676"/>
                  <a:pt x="5901419" y="1003103"/>
                </a:cubicBezTo>
                <a:cubicBezTo>
                  <a:pt x="6457219" y="1631811"/>
                  <a:pt x="7145393" y="1649803"/>
                  <a:pt x="7796356" y="1324958"/>
                </a:cubicBezTo>
                <a:cubicBezTo>
                  <a:pt x="8258529" y="1093435"/>
                  <a:pt x="8696930" y="808698"/>
                  <a:pt x="9174452" y="617080"/>
                </a:cubicBezTo>
                <a:cubicBezTo>
                  <a:pt x="10211132" y="198893"/>
                  <a:pt x="11215710" y="217816"/>
                  <a:pt x="12102538" y="813997"/>
                </a:cubicBezTo>
                <a:lnTo>
                  <a:pt x="12188952" y="876736"/>
                </a:lnTo>
                <a:lnTo>
                  <a:pt x="12188952" y="3602877"/>
                </a:lnTo>
                <a:lnTo>
                  <a:pt x="0" y="3602877"/>
                </a:lnTo>
                <a:lnTo>
                  <a:pt x="0" y="1345581"/>
                </a:lnTo>
                <a:lnTo>
                  <a:pt x="64937" y="1306589"/>
                </a:lnTo>
                <a:cubicBezTo>
                  <a:pt x="396911" y="1135764"/>
                  <a:pt x="745335" y="1140050"/>
                  <a:pt x="1111495" y="1215577"/>
                </a:cubicBezTo>
                <a:cubicBezTo>
                  <a:pt x="1509763" y="1297442"/>
                  <a:pt x="1917218" y="1359021"/>
                  <a:pt x="2321706" y="1365710"/>
                </a:cubicBezTo>
                <a:cubicBezTo>
                  <a:pt x="2696616" y="1371691"/>
                  <a:pt x="2949816" y="1090973"/>
                  <a:pt x="3194150" y="838924"/>
                </a:cubicBezTo>
                <a:cubicBezTo>
                  <a:pt x="3612733" y="406968"/>
                  <a:pt x="4069998" y="184983"/>
                  <a:pt x="4542576" y="203817"/>
                </a:cubicBezTo>
                <a:close/>
                <a:moveTo>
                  <a:pt x="2290038" y="102715"/>
                </a:moveTo>
                <a:cubicBezTo>
                  <a:pt x="2464498" y="91895"/>
                  <a:pt x="2636716" y="184257"/>
                  <a:pt x="2719606" y="350616"/>
                </a:cubicBezTo>
                <a:cubicBezTo>
                  <a:pt x="2830128" y="572429"/>
                  <a:pt x="2739996" y="841796"/>
                  <a:pt x="2518292" y="952264"/>
                </a:cubicBezTo>
                <a:cubicBezTo>
                  <a:pt x="2462865" y="979881"/>
                  <a:pt x="2404462" y="994953"/>
                  <a:pt x="2346310" y="998559"/>
                </a:cubicBezTo>
                <a:cubicBezTo>
                  <a:pt x="2171851" y="1009379"/>
                  <a:pt x="1999634" y="917016"/>
                  <a:pt x="1916742" y="750657"/>
                </a:cubicBezTo>
                <a:cubicBezTo>
                  <a:pt x="1806220" y="528844"/>
                  <a:pt x="1896352" y="259477"/>
                  <a:pt x="2118056" y="149010"/>
                </a:cubicBezTo>
                <a:cubicBezTo>
                  <a:pt x="2173483" y="121393"/>
                  <a:pt x="2231885" y="106322"/>
                  <a:pt x="2290038" y="102715"/>
                </a:cubicBezTo>
                <a:close/>
                <a:moveTo>
                  <a:pt x="3230477" y="424"/>
                </a:moveTo>
                <a:cubicBezTo>
                  <a:pt x="3316776" y="-4928"/>
                  <a:pt x="3401965" y="40760"/>
                  <a:pt x="3442968" y="123053"/>
                </a:cubicBezTo>
                <a:cubicBezTo>
                  <a:pt x="3497641" y="232777"/>
                  <a:pt x="3453055" y="366023"/>
                  <a:pt x="3343384" y="420668"/>
                </a:cubicBezTo>
                <a:cubicBezTo>
                  <a:pt x="3315966" y="434329"/>
                  <a:pt x="3287077" y="441785"/>
                  <a:pt x="3258310" y="443568"/>
                </a:cubicBezTo>
                <a:cubicBezTo>
                  <a:pt x="3172011" y="448921"/>
                  <a:pt x="3086822" y="403232"/>
                  <a:pt x="3045818" y="320940"/>
                </a:cubicBezTo>
                <a:cubicBezTo>
                  <a:pt x="2991146" y="211215"/>
                  <a:pt x="3035731" y="77969"/>
                  <a:pt x="3145403" y="23324"/>
                </a:cubicBezTo>
                <a:cubicBezTo>
                  <a:pt x="3172821" y="9663"/>
                  <a:pt x="3201710" y="2208"/>
                  <a:pt x="3230477" y="42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91649E-83B9-7EDD-5B31-A68A81ABA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6045327" cy="13050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Leaks to the press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D3EB05-7E5F-C0E5-294E-DD76662BFB77}"/>
              </a:ext>
            </a:extLst>
          </p:cNvPr>
          <p:cNvSpPr txBox="1"/>
          <p:nvPr/>
        </p:nvSpPr>
        <p:spPr>
          <a:xfrm>
            <a:off x="6096000" y="482600"/>
            <a:ext cx="51308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1D2F"/>
                </a:solidFill>
                <a:latin typeface="Avenir Next LT Pro"/>
              </a:rPr>
              <a:t>On June 5, 2013, The Guardian leaked documents demonstrating that Verizon was sharing all of its user data with the NSA.</a:t>
            </a:r>
            <a:endParaRPr lang="en-US" dirty="0">
              <a:latin typeface="Avenir Next LT Pro"/>
            </a:endParaRPr>
          </a:p>
        </p:txBody>
      </p:sp>
    </p:spTree>
    <p:extLst>
      <p:ext uri="{BB962C8B-B14F-4D97-AF65-F5344CB8AC3E}">
        <p14:creationId xmlns:p14="http://schemas.microsoft.com/office/powerpoint/2010/main" val="1976014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7DB537-F6CB-3D1D-EC8A-B476C152A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09525"/>
            <a:ext cx="5602778" cy="1451509"/>
          </a:xfrm>
        </p:spPr>
        <p:txBody>
          <a:bodyPr>
            <a:normAutofit/>
          </a:bodyPr>
          <a:lstStyle/>
          <a:p>
            <a:r>
              <a:rPr lang="ru-RU" err="1"/>
              <a:t>Aftermath</a:t>
            </a:r>
            <a:endParaRPr lang="ru-RU" dirty="0" err="1"/>
          </a:p>
          <a:p>
            <a:endParaRPr lang="ru-RU" dirty="0">
              <a:cs typeface="Posterama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E5F600-6DC9-5FF6-C7AF-232A08986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97" y="1909395"/>
            <a:ext cx="5596747" cy="440245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504020202020204" pitchFamily="34" charset="0"/>
              <a:buChar char="•"/>
            </a:pPr>
            <a:r>
              <a:rPr lang="ru-RU" dirty="0">
                <a:ea typeface="+mn-lt"/>
                <a:cs typeface="+mn-lt"/>
              </a:rPr>
              <a:t>On </a:t>
            </a:r>
            <a:r>
              <a:rPr lang="ru-RU" dirty="0" err="1">
                <a:ea typeface="+mn-lt"/>
                <a:cs typeface="+mn-lt"/>
              </a:rPr>
              <a:t>June</a:t>
            </a:r>
            <a:r>
              <a:rPr lang="ru-RU" dirty="0">
                <a:ea typeface="+mn-lt"/>
                <a:cs typeface="+mn-lt"/>
              </a:rPr>
              <a:t> 9, 2013, </a:t>
            </a:r>
            <a:r>
              <a:rPr lang="ru-RU" dirty="0" err="1">
                <a:ea typeface="+mn-lt"/>
                <a:cs typeface="+mn-lt"/>
              </a:rPr>
              <a:t>Snowden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revealed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his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identity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through</a:t>
            </a:r>
            <a:r>
              <a:rPr lang="ru-RU" dirty="0">
                <a:ea typeface="+mn-lt"/>
                <a:cs typeface="+mn-lt"/>
              </a:rPr>
              <a:t> </a:t>
            </a:r>
            <a:r>
              <a:rPr lang="ru-RU" i="1" dirty="0">
                <a:ea typeface="+mn-lt"/>
                <a:cs typeface="+mn-lt"/>
              </a:rPr>
              <a:t>The Guardian</a:t>
            </a:r>
            <a:r>
              <a:rPr lang="ru-RU" dirty="0">
                <a:ea typeface="+mn-lt"/>
                <a:cs typeface="+mn-lt"/>
              </a:rPr>
              <a:t>, </a:t>
            </a:r>
            <a:r>
              <a:rPr lang="ru-RU" dirty="0" err="1">
                <a:ea typeface="+mn-lt"/>
                <a:cs typeface="+mn-lt"/>
              </a:rPr>
              <a:t>stating</a:t>
            </a:r>
            <a:r>
              <a:rPr lang="ru-RU" dirty="0">
                <a:ea typeface="+mn-lt"/>
                <a:cs typeface="+mn-lt"/>
              </a:rPr>
              <a:t>, “I </a:t>
            </a:r>
            <a:r>
              <a:rPr lang="ru-RU" dirty="0" err="1">
                <a:ea typeface="+mn-lt"/>
                <a:cs typeface="+mn-lt"/>
              </a:rPr>
              <a:t>have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no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intention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of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hiding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who</a:t>
            </a:r>
            <a:r>
              <a:rPr lang="ru-RU" dirty="0">
                <a:ea typeface="+mn-lt"/>
                <a:cs typeface="+mn-lt"/>
              </a:rPr>
              <a:t> I </a:t>
            </a:r>
            <a:r>
              <a:rPr lang="ru-RU" dirty="0" err="1">
                <a:ea typeface="+mn-lt"/>
                <a:cs typeface="+mn-lt"/>
              </a:rPr>
              <a:t>am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because</a:t>
            </a:r>
            <a:r>
              <a:rPr lang="ru-RU" dirty="0">
                <a:ea typeface="+mn-lt"/>
                <a:cs typeface="+mn-lt"/>
              </a:rPr>
              <a:t> I </a:t>
            </a:r>
            <a:r>
              <a:rPr lang="ru-RU" dirty="0" err="1">
                <a:ea typeface="+mn-lt"/>
                <a:cs typeface="+mn-lt"/>
              </a:rPr>
              <a:t>know</a:t>
            </a:r>
            <a:r>
              <a:rPr lang="ru-RU" dirty="0">
                <a:ea typeface="+mn-lt"/>
                <a:cs typeface="+mn-lt"/>
              </a:rPr>
              <a:t> I </a:t>
            </a:r>
            <a:r>
              <a:rPr lang="ru-RU" dirty="0" err="1">
                <a:ea typeface="+mn-lt"/>
                <a:cs typeface="+mn-lt"/>
              </a:rPr>
              <a:t>have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done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nothing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wrong</a:t>
            </a:r>
            <a:r>
              <a:rPr lang="ru-RU" dirty="0">
                <a:ea typeface="+mn-lt"/>
                <a:cs typeface="+mn-lt"/>
              </a:rPr>
              <a:t>.”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ru-RU" dirty="0" err="1">
                <a:ea typeface="+mn-lt"/>
                <a:cs typeface="+mn-lt"/>
              </a:rPr>
              <a:t>Several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days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later</a:t>
            </a:r>
            <a:r>
              <a:rPr lang="ru-RU" dirty="0">
                <a:ea typeface="+mn-lt"/>
                <a:cs typeface="+mn-lt"/>
              </a:rPr>
              <a:t> U.S </a:t>
            </a:r>
            <a:r>
              <a:rPr lang="ru-RU" dirty="0" err="1">
                <a:ea typeface="+mn-lt"/>
                <a:cs typeface="+mn-lt"/>
              </a:rPr>
              <a:t>federal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prosecutors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charged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Snowden</a:t>
            </a:r>
            <a:r>
              <a:rPr lang="ru-RU" dirty="0">
                <a:ea typeface="+mn-lt"/>
                <a:cs typeface="+mn-lt"/>
              </a:rPr>
              <a:t>.</a:t>
            </a:r>
          </a:p>
          <a:p>
            <a:pPr marL="342900" indent="-342900">
              <a:buFont typeface="Arial" panose="020B0504020202020204" pitchFamily="34" charset="0"/>
              <a:buChar char="•"/>
            </a:pP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He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has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remained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in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Russia,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where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he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was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initially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granted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temporary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asylum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,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and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later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a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residency</a:t>
            </a:r>
            <a:r>
              <a:rPr lang="ru-RU" dirty="0">
                <a:solidFill>
                  <a:srgbClr val="001D2F"/>
                </a:solidFill>
                <a:ea typeface="+mn-lt"/>
                <a:cs typeface="+mn-lt"/>
              </a:rPr>
              <a:t> </a:t>
            </a:r>
            <a:r>
              <a:rPr lang="ru-RU" dirty="0" err="1">
                <a:solidFill>
                  <a:srgbClr val="001D2F"/>
                </a:solidFill>
                <a:ea typeface="+mn-lt"/>
                <a:cs typeface="+mn-lt"/>
              </a:rPr>
              <a:t>permit</a:t>
            </a:r>
            <a:endParaRPr lang="ru-RU" dirty="0" err="1"/>
          </a:p>
        </p:txBody>
      </p:sp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9AB5A084-626B-F873-C72A-A06BA6DAF0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33" r="12240"/>
          <a:stretch/>
        </p:blipFill>
        <p:spPr>
          <a:xfrm>
            <a:off x="6465346" y="1"/>
            <a:ext cx="5726654" cy="6857999"/>
          </a:xfrm>
          <a:custGeom>
            <a:avLst/>
            <a:gdLst/>
            <a:ahLst/>
            <a:cxnLst/>
            <a:rect l="l" t="t" r="r" b="b"/>
            <a:pathLst>
              <a:path w="5726654" h="6857999">
                <a:moveTo>
                  <a:pt x="615191" y="3536634"/>
                </a:moveTo>
                <a:cubicBezTo>
                  <a:pt x="896629" y="3536634"/>
                  <a:pt x="1124779" y="3764784"/>
                  <a:pt x="1124779" y="4046222"/>
                </a:cubicBezTo>
                <a:cubicBezTo>
                  <a:pt x="1124779" y="4327660"/>
                  <a:pt x="896629" y="4555810"/>
                  <a:pt x="615191" y="4555810"/>
                </a:cubicBezTo>
                <a:cubicBezTo>
                  <a:pt x="333753" y="4555810"/>
                  <a:pt x="105603" y="4327660"/>
                  <a:pt x="105603" y="4046222"/>
                </a:cubicBezTo>
                <a:cubicBezTo>
                  <a:pt x="105603" y="3764784"/>
                  <a:pt x="333753" y="3536634"/>
                  <a:pt x="615191" y="3536634"/>
                </a:cubicBezTo>
                <a:close/>
                <a:moveTo>
                  <a:pt x="1497781" y="0"/>
                </a:moveTo>
                <a:lnTo>
                  <a:pt x="5726654" y="0"/>
                </a:lnTo>
                <a:lnTo>
                  <a:pt x="5726654" y="6857999"/>
                </a:lnTo>
                <a:lnTo>
                  <a:pt x="311758" y="6857999"/>
                </a:lnTo>
                <a:lnTo>
                  <a:pt x="314131" y="6707669"/>
                </a:lnTo>
                <a:cubicBezTo>
                  <a:pt x="335133" y="6366408"/>
                  <a:pt x="433652" y="6019041"/>
                  <a:pt x="599703" y="5670857"/>
                </a:cubicBezTo>
                <a:cubicBezTo>
                  <a:pt x="770258" y="5311555"/>
                  <a:pt x="1010814" y="4986831"/>
                  <a:pt x="1211434" y="4641254"/>
                </a:cubicBezTo>
                <a:cubicBezTo>
                  <a:pt x="1493037" y="4154455"/>
                  <a:pt x="1511836" y="3622743"/>
                  <a:pt x="1053042" y="3164268"/>
                </a:cubicBezTo>
                <a:cubicBezTo>
                  <a:pt x="881978" y="2993263"/>
                  <a:pt x="700423" y="2805522"/>
                  <a:pt x="607049" y="2589404"/>
                </a:cubicBezTo>
                <a:cubicBezTo>
                  <a:pt x="366280" y="2032157"/>
                  <a:pt x="541126" y="1508060"/>
                  <a:pt x="1054916" y="1068098"/>
                </a:cubicBezTo>
                <a:cubicBezTo>
                  <a:pt x="1261028" y="891534"/>
                  <a:pt x="1489689" y="709487"/>
                  <a:pt x="1502878" y="419994"/>
                </a:cubicBezTo>
                <a:cubicBezTo>
                  <a:pt x="1506390" y="341909"/>
                  <a:pt x="1507263" y="263519"/>
                  <a:pt x="1505905" y="184995"/>
                </a:cubicBezTo>
                <a:close/>
                <a:moveTo>
                  <a:pt x="14544" y="0"/>
                </a:moveTo>
                <a:lnTo>
                  <a:pt x="879353" y="0"/>
                </a:lnTo>
                <a:lnTo>
                  <a:pt x="892054" y="78051"/>
                </a:lnTo>
                <a:cubicBezTo>
                  <a:pt x="904493" y="285270"/>
                  <a:pt x="770272" y="479620"/>
                  <a:pt x="561941" y="535442"/>
                </a:cubicBezTo>
                <a:cubicBezTo>
                  <a:pt x="323847" y="599239"/>
                  <a:pt x="79117" y="457944"/>
                  <a:pt x="15320" y="219851"/>
                </a:cubicBezTo>
                <a:cubicBezTo>
                  <a:pt x="-630" y="160328"/>
                  <a:pt x="-3761" y="100390"/>
                  <a:pt x="4235" y="42968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0470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7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ree frog">
            <a:extLst>
              <a:ext uri="{FF2B5EF4-FFF2-40B4-BE49-F238E27FC236}">
                <a16:creationId xmlns:a16="http://schemas.microsoft.com/office/drawing/2014/main" id="{621471FC-BF0E-E7B5-0E13-24193287AF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6243" r="1" b="1"/>
          <a:stretch/>
        </p:blipFill>
        <p:spPr>
          <a:xfrm>
            <a:off x="1555" y="10"/>
            <a:ext cx="12266645" cy="685799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4EC6B62-8D18-47C6-815A-17919789F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50443" y="-1383557"/>
            <a:ext cx="6858000" cy="962511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46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E9EC0F-DF74-A073-AB91-736B71A2B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742" y="663960"/>
            <a:ext cx="6787658" cy="35941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5400">
                <a:solidFill>
                  <a:srgbClr val="FFFFFF"/>
                </a:solidFill>
              </a:rPr>
              <a:t> Conclusion</a:t>
            </a:r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0EE1950E-A750-4EB6-943D-2FE814B8F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2630" cy="2848482"/>
          </a:xfrm>
          <a:custGeom>
            <a:avLst/>
            <a:gdLst>
              <a:gd name="connsiteX0" fmla="*/ 1193013 w 2432630"/>
              <a:gd name="connsiteY0" fmla="*/ 1609830 h 2848482"/>
              <a:gd name="connsiteX1" fmla="*/ 1452520 w 2432630"/>
              <a:gd name="connsiteY1" fmla="*/ 1771993 h 2848482"/>
              <a:gd name="connsiteX2" fmla="*/ 1333256 w 2432630"/>
              <a:gd name="connsiteY2" fmla="*/ 2217094 h 2848482"/>
              <a:gd name="connsiteX3" fmla="*/ 888154 w 2432630"/>
              <a:gd name="connsiteY3" fmla="*/ 2097829 h 2848482"/>
              <a:gd name="connsiteX4" fmla="*/ 1007419 w 2432630"/>
              <a:gd name="connsiteY4" fmla="*/ 1652728 h 2848482"/>
              <a:gd name="connsiteX5" fmla="*/ 1193013 w 2432630"/>
              <a:gd name="connsiteY5" fmla="*/ 1609830 h 2848482"/>
              <a:gd name="connsiteX6" fmla="*/ 1721013 w 2432630"/>
              <a:gd name="connsiteY6" fmla="*/ 1345937 h 2848482"/>
              <a:gd name="connsiteX7" fmla="*/ 1880524 w 2432630"/>
              <a:gd name="connsiteY7" fmla="*/ 1425334 h 2848482"/>
              <a:gd name="connsiteX8" fmla="*/ 1821528 w 2432630"/>
              <a:gd name="connsiteY8" fmla="*/ 1645511 h 2848482"/>
              <a:gd name="connsiteX9" fmla="*/ 1601350 w 2432630"/>
              <a:gd name="connsiteY9" fmla="*/ 1586514 h 2848482"/>
              <a:gd name="connsiteX10" fmla="*/ 1660347 w 2432630"/>
              <a:gd name="connsiteY10" fmla="*/ 1366337 h 2848482"/>
              <a:gd name="connsiteX11" fmla="*/ 1721013 w 2432630"/>
              <a:gd name="connsiteY11" fmla="*/ 1345937 h 2848482"/>
              <a:gd name="connsiteX12" fmla="*/ 0 w 2432630"/>
              <a:gd name="connsiteY12" fmla="*/ 0 h 2848482"/>
              <a:gd name="connsiteX13" fmla="*/ 2420476 w 2432630"/>
              <a:gd name="connsiteY13" fmla="*/ 0 h 2848482"/>
              <a:gd name="connsiteX14" fmla="*/ 2431096 w 2432630"/>
              <a:gd name="connsiteY14" fmla="*/ 94052 h 2848482"/>
              <a:gd name="connsiteX15" fmla="*/ 2426545 w 2432630"/>
              <a:gd name="connsiteY15" fmla="*/ 261706 h 2848482"/>
              <a:gd name="connsiteX16" fmla="*/ 1347411 w 2432630"/>
              <a:gd name="connsiteY16" fmla="*/ 1289202 h 2848482"/>
              <a:gd name="connsiteX17" fmla="*/ 678423 w 2432630"/>
              <a:gd name="connsiteY17" fmla="*/ 1606118 h 2848482"/>
              <a:gd name="connsiteX18" fmla="*/ 284014 w 2432630"/>
              <a:gd name="connsiteY18" fmla="*/ 2398976 h 2848482"/>
              <a:gd name="connsiteX19" fmla="*/ 97407 w 2432630"/>
              <a:gd name="connsiteY19" fmla="*/ 2742323 h 2848482"/>
              <a:gd name="connsiteX20" fmla="*/ 0 w 2432630"/>
              <a:gd name="connsiteY20" fmla="*/ 2848482 h 284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32630" h="2848482">
                <a:moveTo>
                  <a:pt x="1193013" y="1609830"/>
                </a:moveTo>
                <a:cubicBezTo>
                  <a:pt x="1297352" y="1617205"/>
                  <a:pt x="1396284" y="1674588"/>
                  <a:pt x="1452520" y="1771993"/>
                </a:cubicBezTo>
                <a:cubicBezTo>
                  <a:pt x="1542498" y="1927838"/>
                  <a:pt x="1489101" y="2127117"/>
                  <a:pt x="1333256" y="2217094"/>
                </a:cubicBezTo>
                <a:cubicBezTo>
                  <a:pt x="1177410" y="2307071"/>
                  <a:pt x="978131" y="2253675"/>
                  <a:pt x="888154" y="2097829"/>
                </a:cubicBezTo>
                <a:cubicBezTo>
                  <a:pt x="798176" y="1941984"/>
                  <a:pt x="851572" y="1742705"/>
                  <a:pt x="1007419" y="1652728"/>
                </a:cubicBezTo>
                <a:cubicBezTo>
                  <a:pt x="1065861" y="1618986"/>
                  <a:pt x="1130410" y="1605406"/>
                  <a:pt x="1193013" y="1609830"/>
                </a:cubicBezTo>
                <a:close/>
                <a:moveTo>
                  <a:pt x="1721013" y="1345937"/>
                </a:moveTo>
                <a:cubicBezTo>
                  <a:pt x="1783347" y="1338202"/>
                  <a:pt x="1847142" y="1367515"/>
                  <a:pt x="1880524" y="1425334"/>
                </a:cubicBezTo>
                <a:cubicBezTo>
                  <a:pt x="1925033" y="1502425"/>
                  <a:pt x="1898619" y="1601002"/>
                  <a:pt x="1821528" y="1645511"/>
                </a:cubicBezTo>
                <a:cubicBezTo>
                  <a:pt x="1744436" y="1690020"/>
                  <a:pt x="1645859" y="1663606"/>
                  <a:pt x="1601350" y="1586514"/>
                </a:cubicBezTo>
                <a:cubicBezTo>
                  <a:pt x="1556841" y="1509423"/>
                  <a:pt x="1583254" y="1410846"/>
                  <a:pt x="1660347" y="1366337"/>
                </a:cubicBezTo>
                <a:cubicBezTo>
                  <a:pt x="1679620" y="1355210"/>
                  <a:pt x="1700235" y="1348515"/>
                  <a:pt x="1721013" y="1345937"/>
                </a:cubicBezTo>
                <a:close/>
                <a:moveTo>
                  <a:pt x="0" y="0"/>
                </a:moveTo>
                <a:lnTo>
                  <a:pt x="2420476" y="0"/>
                </a:lnTo>
                <a:lnTo>
                  <a:pt x="2431096" y="94052"/>
                </a:lnTo>
                <a:cubicBezTo>
                  <a:pt x="2434004" y="150699"/>
                  <a:pt x="2432933" y="206775"/>
                  <a:pt x="2426545" y="261706"/>
                </a:cubicBezTo>
                <a:cubicBezTo>
                  <a:pt x="2360669" y="828256"/>
                  <a:pt x="1972176" y="1172577"/>
                  <a:pt x="1347411" y="1289202"/>
                </a:cubicBezTo>
                <a:cubicBezTo>
                  <a:pt x="1096744" y="1336043"/>
                  <a:pt x="825156" y="1376752"/>
                  <a:pt x="678423" y="1606118"/>
                </a:cubicBezTo>
                <a:cubicBezTo>
                  <a:pt x="520257" y="1853673"/>
                  <a:pt x="394149" y="2125038"/>
                  <a:pt x="284014" y="2398976"/>
                </a:cubicBezTo>
                <a:cubicBezTo>
                  <a:pt x="233465" y="2524954"/>
                  <a:pt x="173906" y="2641107"/>
                  <a:pt x="97407" y="2742323"/>
                </a:cubicBezTo>
                <a:lnTo>
                  <a:pt x="0" y="284848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07B894-B8FB-051C-D13D-1C39C1F608C7}"/>
              </a:ext>
            </a:extLst>
          </p:cNvPr>
          <p:cNvSpPr txBox="1"/>
          <p:nvPr/>
        </p:nvSpPr>
        <p:spPr>
          <a:xfrm>
            <a:off x="7052733" y="177800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1685628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Custom 11">
      <a:dk1>
        <a:srgbClr val="262626"/>
      </a:dk1>
      <a:lt1>
        <a:sysClr val="window" lastClr="FFFFFF"/>
      </a:lt1>
      <a:dk2>
        <a:srgbClr val="2F333D"/>
      </a:dk2>
      <a:lt2>
        <a:srgbClr val="E9F3F3"/>
      </a:lt2>
      <a:accent1>
        <a:srgbClr val="1EBE9B"/>
      </a:accent1>
      <a:accent2>
        <a:srgbClr val="FD8686"/>
      </a:accent2>
      <a:accent3>
        <a:srgbClr val="0AC8AD"/>
      </a:accent3>
      <a:accent4>
        <a:srgbClr val="E69500"/>
      </a:accent4>
      <a:accent5>
        <a:srgbClr val="EC4E70"/>
      </a:accent5>
      <a:accent6>
        <a:srgbClr val="794DFF"/>
      </a:accent6>
      <a:hlink>
        <a:srgbClr val="3E8FF1"/>
      </a:hlink>
      <a:folHlink>
        <a:srgbClr val="939393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TF00001246</Template>
  <TotalTime>0</TotalTime>
  <Words>1</Words>
  <Application>Microsoft Office PowerPoint</Application>
  <PresentationFormat>Широкоэкранный</PresentationFormat>
  <Paragraphs>1</Paragraphs>
  <Slides>7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SplashVTI</vt:lpstr>
      <vt:lpstr>Edward Snowden</vt:lpstr>
      <vt:lpstr>Early years </vt:lpstr>
      <vt:lpstr>Cybersecurity career </vt:lpstr>
      <vt:lpstr>Stealing NSA documents </vt:lpstr>
      <vt:lpstr>Leaks to the press </vt:lpstr>
      <vt:lpstr>Aftermath </vt:lpstr>
      <vt:lpstr> 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110</cp:revision>
  <dcterms:created xsi:type="dcterms:W3CDTF">2023-04-27T10:43:20Z</dcterms:created>
  <dcterms:modified xsi:type="dcterms:W3CDTF">2023-04-27T11:36:07Z</dcterms:modified>
</cp:coreProperties>
</file>

<file path=docProps/thumbnail.jpeg>
</file>